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9" r:id="rId4"/>
    <p:sldId id="265" r:id="rId5"/>
    <p:sldId id="270" r:id="rId6"/>
    <p:sldId id="267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815217" y="191457"/>
            <a:ext cx="4561566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자유형: 도형 504">
            <a:extLst>
              <a:ext uri="{FF2B5EF4-FFF2-40B4-BE49-F238E27FC236}">
                <a16:creationId xmlns:a16="http://schemas.microsoft.com/office/drawing/2014/main" id="{4ADE7CCD-EA38-401A-8186-42CFEA00FE93}"/>
              </a:ext>
            </a:extLst>
          </p:cNvPr>
          <p:cNvSpPr/>
          <p:nvPr/>
        </p:nvSpPr>
        <p:spPr>
          <a:xfrm>
            <a:off x="2158779" y="969092"/>
            <a:ext cx="9855200" cy="3265714"/>
          </a:xfrm>
          <a:custGeom>
            <a:avLst/>
            <a:gdLst>
              <a:gd name="connsiteX0" fmla="*/ 0 w 9855200"/>
              <a:gd name="connsiteY0" fmla="*/ 812800 h 3265714"/>
              <a:gd name="connsiteX1" fmla="*/ 1480457 w 9855200"/>
              <a:gd name="connsiteY1" fmla="*/ 1741714 h 3265714"/>
              <a:gd name="connsiteX2" fmla="*/ 1640115 w 9855200"/>
              <a:gd name="connsiteY2" fmla="*/ 1770742 h 3265714"/>
              <a:gd name="connsiteX3" fmla="*/ 2481943 w 9855200"/>
              <a:gd name="connsiteY3" fmla="*/ 2540000 h 3265714"/>
              <a:gd name="connsiteX4" fmla="*/ 2815772 w 9855200"/>
              <a:gd name="connsiteY4" fmla="*/ 3106057 h 3265714"/>
              <a:gd name="connsiteX5" fmla="*/ 3091543 w 9855200"/>
              <a:gd name="connsiteY5" fmla="*/ 3193142 h 3265714"/>
              <a:gd name="connsiteX6" fmla="*/ 8766629 w 9855200"/>
              <a:gd name="connsiteY6" fmla="*/ 3265714 h 3265714"/>
              <a:gd name="connsiteX7" fmla="*/ 9231086 w 9855200"/>
              <a:gd name="connsiteY7" fmla="*/ 3004457 h 3265714"/>
              <a:gd name="connsiteX8" fmla="*/ 9739086 w 9855200"/>
              <a:gd name="connsiteY8" fmla="*/ 2510971 h 3265714"/>
              <a:gd name="connsiteX9" fmla="*/ 9855200 w 9855200"/>
              <a:gd name="connsiteY9" fmla="*/ 1320800 h 3265714"/>
              <a:gd name="connsiteX10" fmla="*/ 9492343 w 9855200"/>
              <a:gd name="connsiteY10" fmla="*/ 319314 h 3265714"/>
              <a:gd name="connsiteX11" fmla="*/ 8665029 w 9855200"/>
              <a:gd name="connsiteY11" fmla="*/ 29028 h 3265714"/>
              <a:gd name="connsiteX12" fmla="*/ 2133600 w 9855200"/>
              <a:gd name="connsiteY12" fmla="*/ 0 h 3265714"/>
              <a:gd name="connsiteX13" fmla="*/ 1393372 w 9855200"/>
              <a:gd name="connsiteY13" fmla="*/ 232228 h 3265714"/>
              <a:gd name="connsiteX14" fmla="*/ 667657 w 9855200"/>
              <a:gd name="connsiteY14" fmla="*/ 464457 h 3265714"/>
              <a:gd name="connsiteX15" fmla="*/ 246743 w 9855200"/>
              <a:gd name="connsiteY15" fmla="*/ 711200 h 3265714"/>
              <a:gd name="connsiteX16" fmla="*/ 0 w 9855200"/>
              <a:gd name="connsiteY16" fmla="*/ 812800 h 32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855200" h="3265714">
                <a:moveTo>
                  <a:pt x="0" y="812800"/>
                </a:moveTo>
                <a:lnTo>
                  <a:pt x="1480457" y="1741714"/>
                </a:lnTo>
                <a:lnTo>
                  <a:pt x="1640115" y="1770742"/>
                </a:lnTo>
                <a:lnTo>
                  <a:pt x="2481943" y="2540000"/>
                </a:lnTo>
                <a:lnTo>
                  <a:pt x="2815772" y="3106057"/>
                </a:lnTo>
                <a:lnTo>
                  <a:pt x="3091543" y="3193142"/>
                </a:lnTo>
                <a:lnTo>
                  <a:pt x="8766629" y="3265714"/>
                </a:lnTo>
                <a:lnTo>
                  <a:pt x="9231086" y="3004457"/>
                </a:lnTo>
                <a:lnTo>
                  <a:pt x="9739086" y="2510971"/>
                </a:lnTo>
                <a:lnTo>
                  <a:pt x="9855200" y="1320800"/>
                </a:lnTo>
                <a:lnTo>
                  <a:pt x="9492343" y="319314"/>
                </a:lnTo>
                <a:lnTo>
                  <a:pt x="8665029" y="29028"/>
                </a:lnTo>
                <a:lnTo>
                  <a:pt x="2133600" y="0"/>
                </a:lnTo>
                <a:lnTo>
                  <a:pt x="1393372" y="232228"/>
                </a:lnTo>
                <a:lnTo>
                  <a:pt x="667657" y="464457"/>
                </a:lnTo>
                <a:lnTo>
                  <a:pt x="246743" y="711200"/>
                </a:lnTo>
                <a:lnTo>
                  <a:pt x="0" y="8128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520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5229756" y="3067585"/>
            <a:ext cx="582905" cy="47394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63834" y="38692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45599" cy="26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65008" y="38800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957612" y="1352583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109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55D9F7-1735-4BC7-A2BB-0BD22DD93067}"/>
              </a:ext>
            </a:extLst>
          </p:cNvPr>
          <p:cNvSpPr/>
          <p:nvPr/>
        </p:nvSpPr>
        <p:spPr>
          <a:xfrm>
            <a:off x="728913" y="258333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C42718-CF4B-4E89-B1B1-94EBA8730DCA}"/>
              </a:ext>
            </a:extLst>
          </p:cNvPr>
          <p:cNvSpPr/>
          <p:nvPr/>
        </p:nvSpPr>
        <p:spPr>
          <a:xfrm>
            <a:off x="660400" y="264185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533F6F-15BD-4FE9-B41D-E7F7F6055FE6}"/>
              </a:ext>
            </a:extLst>
          </p:cNvPr>
          <p:cNvSpPr/>
          <p:nvPr/>
        </p:nvSpPr>
        <p:spPr>
          <a:xfrm>
            <a:off x="603250" y="270038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95692E-4827-4CB6-A745-33A2B74CCC0F}"/>
              </a:ext>
            </a:extLst>
          </p:cNvPr>
          <p:cNvSpPr/>
          <p:nvPr/>
        </p:nvSpPr>
        <p:spPr>
          <a:xfrm>
            <a:off x="546100" y="27589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AF3764-41A7-44EE-9A6C-599B1318300F}"/>
              </a:ext>
            </a:extLst>
          </p:cNvPr>
          <p:cNvSpPr txBox="1">
            <a:spLocks/>
          </p:cNvSpPr>
          <p:nvPr/>
        </p:nvSpPr>
        <p:spPr>
          <a:xfrm>
            <a:off x="25237" y="3213499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/>
          <p:nvPr/>
        </p:nvCxnSpPr>
        <p:spPr>
          <a:xfrm>
            <a:off x="2337301" y="3374151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원호 19">
            <a:extLst>
              <a:ext uri="{FF2B5EF4-FFF2-40B4-BE49-F238E27FC236}">
                <a16:creationId xmlns:a16="http://schemas.microsoft.com/office/drawing/2014/main" id="{952AADD1-595B-4B9C-936B-8C3CCE02F512}"/>
              </a:ext>
            </a:extLst>
          </p:cNvPr>
          <p:cNvSpPr/>
          <p:nvPr/>
        </p:nvSpPr>
        <p:spPr>
          <a:xfrm rot="5779280">
            <a:off x="1859476" y="3754180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E045E59-8364-42E1-B9C7-79105EF40CAD}"/>
              </a:ext>
            </a:extLst>
          </p:cNvPr>
          <p:cNvSpPr txBox="1">
            <a:spLocks/>
          </p:cNvSpPr>
          <p:nvPr/>
        </p:nvSpPr>
        <p:spPr>
          <a:xfrm>
            <a:off x="540413" y="2162480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2983999" y="3181551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050F5D8-95AC-4035-BBF2-9330C0789761}"/>
              </a:ext>
            </a:extLst>
          </p:cNvPr>
          <p:cNvCxnSpPr>
            <a:cxnSpLocks/>
            <a:stCxn id="108" idx="0"/>
            <a:endCxn id="23" idx="2"/>
          </p:cNvCxnSpPr>
          <p:nvPr/>
        </p:nvCxnSpPr>
        <p:spPr>
          <a:xfrm rot="5400000" flipH="1" flipV="1">
            <a:off x="2061401" y="4230344"/>
            <a:ext cx="1778197" cy="45101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6811364" y="4738244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/>
          <p:nvPr/>
        </p:nvCxnSpPr>
        <p:spPr>
          <a:xfrm>
            <a:off x="3569163" y="3387289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5F9D6DB8-1B63-4004-86C6-EFA198CAC257}"/>
              </a:ext>
            </a:extLst>
          </p:cNvPr>
          <p:cNvSpPr/>
          <p:nvPr/>
        </p:nvSpPr>
        <p:spPr>
          <a:xfrm rot="7933808">
            <a:off x="251241" y="2379754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800DD0E9-FA72-46A1-AED1-60C0C7C60C23}"/>
              </a:ext>
            </a:extLst>
          </p:cNvPr>
          <p:cNvSpPr/>
          <p:nvPr/>
        </p:nvSpPr>
        <p:spPr>
          <a:xfrm rot="13191891">
            <a:off x="357627" y="2357011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01DB425-F993-4182-B447-4F9CACF17184}"/>
              </a:ext>
            </a:extLst>
          </p:cNvPr>
          <p:cNvSpPr txBox="1">
            <a:spLocks/>
          </p:cNvSpPr>
          <p:nvPr/>
        </p:nvSpPr>
        <p:spPr>
          <a:xfrm>
            <a:off x="1053935" y="4210059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51202BD-46EF-44BF-A566-6A44CE15C0CA}"/>
              </a:ext>
            </a:extLst>
          </p:cNvPr>
          <p:cNvSpPr txBox="1">
            <a:spLocks/>
          </p:cNvSpPr>
          <p:nvPr/>
        </p:nvSpPr>
        <p:spPr>
          <a:xfrm>
            <a:off x="2038851" y="4106444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4680831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4612318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4555168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4498018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3947216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6482088" y="2596242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5811394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186666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Intermediate Layer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190459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296845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005853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596595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6525561" y="3773783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7479799" y="1822887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7462870" y="4342177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6847790" y="2230345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1375607" y="5344948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737139" y="68497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668626" y="74350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611476" y="80202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554326" y="86055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108561" y="96162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0867702" y="185582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34B47539-A2B3-499E-864A-A5298E2C52A6}"/>
              </a:ext>
            </a:extLst>
          </p:cNvPr>
          <p:cNvSpPr txBox="1">
            <a:spLocks/>
          </p:cNvSpPr>
          <p:nvPr/>
        </p:nvSpPr>
        <p:spPr>
          <a:xfrm>
            <a:off x="9548639" y="302223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062161" y="231170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C3083908-D415-4F99-A78B-AFEECAB2AE36}"/>
              </a:ext>
            </a:extLst>
          </p:cNvPr>
          <p:cNvSpPr txBox="1">
            <a:spLocks/>
          </p:cNvSpPr>
          <p:nvPr/>
        </p:nvSpPr>
        <p:spPr>
          <a:xfrm>
            <a:off x="11047076" y="2428760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737139" y="40935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668626" y="41520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611476" y="42106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554326" y="42691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108561" y="43702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0867702" y="52644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7ABE8C1B-4AD9-4E10-A134-9CCB0890F15B}"/>
              </a:ext>
            </a:extLst>
          </p:cNvPr>
          <p:cNvSpPr txBox="1">
            <a:spLocks/>
          </p:cNvSpPr>
          <p:nvPr/>
        </p:nvSpPr>
        <p:spPr>
          <a:xfrm>
            <a:off x="9548639" y="3710811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062161" y="57202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B9323E7A-735A-4F98-97D8-07E30E62118B}"/>
              </a:ext>
            </a:extLst>
          </p:cNvPr>
          <p:cNvSpPr txBox="1">
            <a:spLocks/>
          </p:cNvSpPr>
          <p:nvPr/>
        </p:nvSpPr>
        <p:spPr>
          <a:xfrm>
            <a:off x="11047076" y="5837348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873993" y="2715233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8905025" y="6347682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318086" y="1675918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302001" y="4686393"/>
            <a:ext cx="517393" cy="17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내용 개체 틀 2">
            <a:extLst>
              <a:ext uri="{FF2B5EF4-FFF2-40B4-BE49-F238E27FC236}">
                <a16:creationId xmlns:a16="http://schemas.microsoft.com/office/drawing/2014/main" id="{9DE0C10D-6B66-4958-BC35-4584EAFFABA5}"/>
              </a:ext>
            </a:extLst>
          </p:cNvPr>
          <p:cNvSpPr txBox="1">
            <a:spLocks/>
          </p:cNvSpPr>
          <p:nvPr/>
        </p:nvSpPr>
        <p:spPr>
          <a:xfrm>
            <a:off x="546657" y="-44943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RPN</a:t>
            </a:r>
            <a:r>
              <a:rPr lang="ko-KR" altLang="en-US" dirty="0"/>
              <a:t>은 </a:t>
            </a:r>
            <a:r>
              <a:rPr lang="en-US" altLang="ko-KR" dirty="0"/>
              <a:t>Region Proposal</a:t>
            </a:r>
            <a:r>
              <a:rPr lang="ko-KR" altLang="en-US" dirty="0"/>
              <a:t>과정에서의 </a:t>
            </a:r>
            <a:r>
              <a:rPr lang="en-US" altLang="ko-KR" dirty="0"/>
              <a:t>Selective Search</a:t>
            </a:r>
            <a:r>
              <a:rPr lang="ko-KR" altLang="en-US" dirty="0"/>
              <a:t>를 대체하기 위해 나왔다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Selective </a:t>
            </a:r>
            <a:r>
              <a:rPr lang="en-US" altLang="ko-KR" dirty="0" err="1"/>
              <a:t>searc</a:t>
            </a:r>
            <a:r>
              <a:rPr lang="ko-KR" altLang="en-US" dirty="0"/>
              <a:t>는 </a:t>
            </a:r>
            <a:r>
              <a:rPr lang="en-US" altLang="ko-KR" dirty="0"/>
              <a:t>R-CNN</a:t>
            </a:r>
            <a:r>
              <a:rPr lang="ko-KR" altLang="en-US" dirty="0"/>
              <a:t>에서 쓰이는 방법으로</a:t>
            </a:r>
            <a:r>
              <a:rPr lang="en-US" altLang="ko-KR" dirty="0"/>
              <a:t>, </a:t>
            </a:r>
            <a:r>
              <a:rPr lang="ko-KR" altLang="en-US" dirty="0"/>
              <a:t>거의 랜덤하게 </a:t>
            </a:r>
            <a:r>
              <a:rPr lang="en-US" altLang="ko-KR" dirty="0"/>
              <a:t>object</a:t>
            </a:r>
            <a:r>
              <a:rPr lang="ko-KR" altLang="en-US" dirty="0"/>
              <a:t>가 </a:t>
            </a:r>
            <a:r>
              <a:rPr lang="ko-KR" altLang="en-US" dirty="0" err="1"/>
              <a:t>있을법한</a:t>
            </a:r>
            <a:r>
              <a:rPr lang="ko-KR" altLang="en-US" dirty="0"/>
              <a:t> 위치에 </a:t>
            </a:r>
            <a:r>
              <a:rPr lang="en-US" altLang="ko-KR" dirty="0"/>
              <a:t>2000</a:t>
            </a:r>
            <a:r>
              <a:rPr lang="ko-KR" altLang="en-US" dirty="0"/>
              <a:t>개정도의 </a:t>
            </a:r>
            <a:r>
              <a:rPr lang="en-US" altLang="ko-KR" dirty="0"/>
              <a:t>bb</a:t>
            </a:r>
            <a:r>
              <a:rPr lang="ko-KR" altLang="en-US" dirty="0"/>
              <a:t>를 그려주어 그 </a:t>
            </a:r>
            <a:r>
              <a:rPr lang="en-US" altLang="ko-KR" dirty="0"/>
              <a:t>bb</a:t>
            </a:r>
            <a:r>
              <a:rPr lang="ko-KR" altLang="en-US" dirty="0"/>
              <a:t>들을 크기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색깔 등 다양한 특성에 따라 </a:t>
            </a:r>
            <a:r>
              <a:rPr lang="en-US" altLang="ko-KR" dirty="0"/>
              <a:t>merge</a:t>
            </a:r>
            <a:r>
              <a:rPr lang="ko-KR" altLang="en-US" dirty="0"/>
              <a:t>하여</a:t>
            </a:r>
            <a:r>
              <a:rPr lang="en-US" altLang="ko-KR" dirty="0"/>
              <a:t> object</a:t>
            </a:r>
            <a:r>
              <a:rPr lang="ko-KR" altLang="en-US" dirty="0"/>
              <a:t>를 검출하는 방법이다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에서는 </a:t>
            </a:r>
            <a:r>
              <a:rPr lang="en-US" altLang="ko-KR" dirty="0"/>
              <a:t>Backbone</a:t>
            </a:r>
            <a:r>
              <a:rPr lang="ko-KR" altLang="en-US" dirty="0"/>
              <a:t>으로 </a:t>
            </a:r>
            <a:r>
              <a:rPr lang="en-US" altLang="ko-KR" dirty="0" err="1"/>
              <a:t>Alexnet</a:t>
            </a:r>
            <a:r>
              <a:rPr lang="ko-KR" altLang="en-US" dirty="0"/>
              <a:t>을 사용하였다</a:t>
            </a:r>
            <a:r>
              <a:rPr lang="en-US" altLang="ko-KR" dirty="0"/>
              <a:t>(to feature extract)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위와같은</a:t>
            </a:r>
            <a:r>
              <a:rPr lang="ko-KR" altLang="en-US" dirty="0"/>
              <a:t> </a:t>
            </a:r>
            <a:r>
              <a:rPr lang="en-US" altLang="ko-KR" dirty="0"/>
              <a:t>Selective Search algorithm</a:t>
            </a:r>
            <a:r>
              <a:rPr lang="ko-KR" altLang="en-US" dirty="0"/>
              <a:t>을 대체하는 </a:t>
            </a:r>
            <a:r>
              <a:rPr lang="en-US" altLang="ko-KR" dirty="0"/>
              <a:t>RPN</a:t>
            </a:r>
            <a:r>
              <a:rPr lang="ko-KR" altLang="en-US" dirty="0"/>
              <a:t>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3*3 conv : </a:t>
            </a:r>
            <a:r>
              <a:rPr lang="ko-KR" altLang="en-US" dirty="0">
                <a:solidFill>
                  <a:srgbClr val="92D050"/>
                </a:solidFill>
              </a:rPr>
              <a:t>추가</a:t>
            </a:r>
            <a:endParaRPr lang="en-US" altLang="ko-KR" dirty="0">
              <a:solidFill>
                <a:srgbClr val="92D050"/>
              </a:solidFill>
            </a:endParaRPr>
          </a:p>
          <a:p>
            <a:pPr lvl="1"/>
            <a:r>
              <a:rPr lang="en-US" altLang="ko-KR" dirty="0"/>
              <a:t>1*1 conv 2*9channel : 1*1conv</a:t>
            </a:r>
            <a:r>
              <a:rPr lang="ko-KR" altLang="en-US" dirty="0"/>
              <a:t>는 </a:t>
            </a:r>
            <a:r>
              <a:rPr lang="en-US" altLang="ko-KR" dirty="0"/>
              <a:t>size</a:t>
            </a:r>
            <a:r>
              <a:rPr lang="ko-KR" altLang="en-US" dirty="0"/>
              <a:t>에 </a:t>
            </a:r>
            <a:r>
              <a:rPr lang="en-US" altLang="ko-KR" dirty="0"/>
              <a:t>invariance</a:t>
            </a:r>
            <a:r>
              <a:rPr lang="ko-KR" altLang="en-US" dirty="0"/>
              <a:t>하기위해</a:t>
            </a:r>
            <a:endParaRPr lang="en-US" altLang="ko-KR" dirty="0"/>
          </a:p>
          <a:p>
            <a:pPr lvl="1"/>
            <a:r>
              <a:rPr lang="en-US" altLang="ko-KR" dirty="0"/>
              <a:t>2*9</a:t>
            </a:r>
            <a:r>
              <a:rPr lang="ko-KR" altLang="en-US" dirty="0"/>
              <a:t>는 각각 </a:t>
            </a:r>
            <a:r>
              <a:rPr lang="en-US" altLang="ko-KR" dirty="0"/>
              <a:t>(Positive, Negative</a:t>
            </a:r>
            <a:r>
              <a:rPr lang="ko-KR" altLang="en-US" dirty="0"/>
              <a:t>검출</a:t>
            </a:r>
            <a:r>
              <a:rPr lang="en-US" altLang="ko-KR" dirty="0"/>
              <a:t>), (Anchor box </a:t>
            </a:r>
            <a:r>
              <a:rPr lang="ko-KR" altLang="en-US" dirty="0"/>
              <a:t>수</a:t>
            </a:r>
            <a:r>
              <a:rPr lang="en-US" altLang="ko-KR" dirty="0"/>
              <a:t>:9(=3*3))</a:t>
            </a:r>
          </a:p>
          <a:p>
            <a:pPr lvl="1"/>
            <a:r>
              <a:rPr lang="en-US" altLang="ko-KR" dirty="0"/>
              <a:t>1*1 conv 4*9 channel : 4*9</a:t>
            </a:r>
            <a:r>
              <a:rPr lang="ko-KR" altLang="en-US" dirty="0"/>
              <a:t>는 각각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92D050"/>
                </a:solidFill>
              </a:rPr>
              <a:t>추가</a:t>
            </a:r>
            <a:r>
              <a:rPr lang="en-US" altLang="ko-KR" dirty="0"/>
              <a:t>), (AB)</a:t>
            </a:r>
            <a:r>
              <a:rPr lang="ko-KR" altLang="en-US" dirty="0"/>
              <a:t> </a:t>
            </a: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pPr marL="0" indent="0">
              <a:buNone/>
            </a:pPr>
            <a:r>
              <a:rPr lang="en-US" altLang="ko-KR" dirty="0"/>
              <a:t>    : Smooth_L1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Resnet101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training(loss,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test(loss, 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C1DCA-E09D-4490-A3E5-F4616B6F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17" y="1316553"/>
            <a:ext cx="7564466" cy="220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7A6FE-6BA6-4552-AD11-CFF0098A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17" y="4199063"/>
            <a:ext cx="7564466" cy="2201751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after Train per epoch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after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8" y="1764589"/>
            <a:ext cx="3080976" cy="166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Segmentation : </a:t>
            </a:r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(Instance &amp; Semantic), </a:t>
            </a:r>
            <a:r>
              <a:rPr kumimoji="1" lang="en-US" altLang="ko-Kore-KR" sz="2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Deeplab</a:t>
            </a:r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3E-D67C-4737-A160-87662A70B3B8}"/>
              </a:ext>
            </a:extLst>
          </p:cNvPr>
          <p:cNvSpPr txBox="1"/>
          <p:nvPr/>
        </p:nvSpPr>
        <p:spPr>
          <a:xfrm>
            <a:off x="1140622" y="3375835"/>
            <a:ext cx="303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Instance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49E3-B918-4F5C-A45C-725B66AD533F}"/>
              </a:ext>
            </a:extLst>
          </p:cNvPr>
          <p:cNvSpPr txBox="1"/>
          <p:nvPr/>
        </p:nvSpPr>
        <p:spPr>
          <a:xfrm>
            <a:off x="1262520" y="6354253"/>
            <a:ext cx="303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Semantic Segmentation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ADA9E3-EA0A-4ED8-B70A-9B62309F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5" y="1008961"/>
            <a:ext cx="3768225" cy="228367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82250-3CDA-4932-8CD5-C30F35A1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64" y="4022610"/>
            <a:ext cx="3768224" cy="228367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96B9A-0B0E-49DE-B513-5E3CE23237C9}"/>
              </a:ext>
            </a:extLst>
          </p:cNvPr>
          <p:cNvCxnSpPr/>
          <p:nvPr/>
        </p:nvCxnSpPr>
        <p:spPr>
          <a:xfrm>
            <a:off x="5297711" y="860025"/>
            <a:ext cx="0" cy="580375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66A20-92AC-4F05-A575-C188248F2D58}"/>
              </a:ext>
            </a:extLst>
          </p:cNvPr>
          <p:cNvSpPr/>
          <p:nvPr/>
        </p:nvSpPr>
        <p:spPr>
          <a:xfrm>
            <a:off x="5881082" y="1134313"/>
            <a:ext cx="5713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333333"/>
                </a:solidFill>
                <a:latin typeface="Apple SD Gothic Neo"/>
              </a:rPr>
              <a:t>DeepLab</a:t>
            </a:r>
            <a:r>
              <a:rPr lang="en-US" altLang="ko-KR" sz="2400" b="1" dirty="0">
                <a:solidFill>
                  <a:srgbClr val="333333"/>
                </a:solidFill>
                <a:latin typeface="Apple SD Gothic Neo"/>
              </a:rPr>
              <a:t> V3</a:t>
            </a:r>
            <a:r>
              <a:rPr lang="ko-KR" altLang="en-US" sz="2400" dirty="0">
                <a:solidFill>
                  <a:srgbClr val="333333"/>
                </a:solidFill>
                <a:latin typeface="Apple SD Gothic Neo"/>
              </a:rPr>
              <a:t> </a:t>
            </a:r>
            <a:r>
              <a:rPr lang="en-US" altLang="ko-KR" sz="2400" dirty="0">
                <a:solidFill>
                  <a:srgbClr val="333333"/>
                </a:solidFill>
                <a:latin typeface="Apple SD Gothic Neo"/>
              </a:rPr>
              <a:t>: </a:t>
            </a:r>
            <a:br>
              <a:rPr lang="en-US" altLang="ko-KR" sz="2000" dirty="0"/>
            </a:br>
            <a:r>
              <a:rPr lang="en-US" altLang="ko-KR" dirty="0"/>
              <a:t>Using </a:t>
            </a:r>
            <a:r>
              <a:rPr lang="en-US" altLang="ko-KR" dirty="0" err="1"/>
              <a:t>Atrous</a:t>
            </a:r>
            <a:r>
              <a:rPr lang="en-US" altLang="ko-KR" dirty="0"/>
              <a:t> Convolution in the existing </a:t>
            </a:r>
            <a:r>
              <a:rPr lang="en-US" altLang="ko-KR" dirty="0" err="1"/>
              <a:t>ResNet</a:t>
            </a:r>
            <a:r>
              <a:rPr lang="en-US" altLang="ko-KR" dirty="0"/>
              <a:t> structure, Suggest a method to obtain a more dense feature map</a:t>
            </a:r>
            <a:endParaRPr lang="ko-KR" altLang="en-US" sz="2000" dirty="0"/>
          </a:p>
        </p:txBody>
      </p:sp>
      <p:pic>
        <p:nvPicPr>
          <p:cNvPr id="16" name="Picture 2" descr="https://blog.kakaocdn.net/dn/bItUtl/btqBJ8hWdUH/6j5GXxftyLthsLOQg5MULk/img.png">
            <a:extLst>
              <a:ext uri="{FF2B5EF4-FFF2-40B4-BE49-F238E27FC236}">
                <a16:creationId xmlns:a16="http://schemas.microsoft.com/office/drawing/2014/main" id="{2ADF988F-4FBB-4675-B77F-00594B9C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32" y="2765203"/>
            <a:ext cx="4599773" cy="23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DE438C-C202-48DC-BC21-8C1E143E8CF5}"/>
              </a:ext>
            </a:extLst>
          </p:cNvPr>
          <p:cNvSpPr/>
          <p:nvPr/>
        </p:nvSpPr>
        <p:spPr>
          <a:xfrm>
            <a:off x="5881082" y="5659957"/>
            <a:ext cx="6052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Atrous</a:t>
            </a:r>
            <a:r>
              <a:rPr lang="en-US" altLang="ko-KR" dirty="0"/>
              <a:t> convolution is different from conventional convolution. It </a:t>
            </a:r>
            <a:r>
              <a:rPr lang="en-US" altLang="ko-KR" dirty="0">
                <a:solidFill>
                  <a:srgbClr val="C00000"/>
                </a:solidFill>
              </a:rPr>
              <a:t>works with an empty space inside the filter</a:t>
            </a:r>
            <a:r>
              <a:rPr lang="en-US" altLang="ko-KR" dirty="0"/>
              <a:t>.</a:t>
            </a:r>
            <a:endParaRPr lang="en-US" altLang="ko-KR" dirty="0">
              <a:solidFill>
                <a:srgbClr val="333333"/>
              </a:solidFill>
              <a:latin typeface="Apple SD Gothic Neo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7C48C2B-3489-4C23-A0FE-C718BA6C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686" y="-3491530"/>
            <a:ext cx="10515600" cy="3318669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Instance, Semantic Segmentation </a:t>
            </a:r>
            <a:r>
              <a:rPr lang="ko-KR" altLang="en-US" dirty="0"/>
              <a:t>차이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sz="1900" dirty="0"/>
              <a:t>semantic segmentation</a:t>
            </a:r>
            <a:r>
              <a:rPr lang="ko-KR" altLang="en-US" sz="1900" dirty="0"/>
              <a:t>은 </a:t>
            </a:r>
            <a:r>
              <a:rPr lang="en-US" altLang="ko-KR" sz="1900" dirty="0"/>
              <a:t>pixel</a:t>
            </a:r>
            <a:r>
              <a:rPr lang="ko-KR" altLang="en-US" sz="1900" dirty="0"/>
              <a:t>들이 각 </a:t>
            </a:r>
            <a:r>
              <a:rPr lang="en-US" altLang="ko-KR" sz="1900" dirty="0"/>
              <a:t>class</a:t>
            </a:r>
            <a:r>
              <a:rPr lang="ko-KR" altLang="en-US" sz="1900" dirty="0"/>
              <a:t>에 대해 </a:t>
            </a:r>
            <a:r>
              <a:rPr lang="en-US" altLang="ko-KR" sz="1900" dirty="0"/>
              <a:t>binary</a:t>
            </a:r>
            <a:r>
              <a:rPr lang="ko-KR" altLang="en-US" sz="1900" dirty="0"/>
              <a:t>하게 포함되는지 안되는지 여부만 따진다</a:t>
            </a:r>
            <a:r>
              <a:rPr lang="en-US" altLang="ko-KR" sz="1900" dirty="0"/>
              <a:t>.</a:t>
            </a:r>
          </a:p>
          <a:p>
            <a:pPr marL="0" indent="0">
              <a:buNone/>
            </a:pPr>
            <a:r>
              <a:rPr lang="en-US" altLang="ko-KR" sz="1900" dirty="0"/>
              <a:t>Instance segmentation</a:t>
            </a:r>
            <a:r>
              <a:rPr lang="ko-KR" altLang="en-US" sz="1900" dirty="0"/>
              <a:t>은 각 픽셀별로 어떤 카테고리에 속하는지 계산하는 것이 아닌</a:t>
            </a:r>
          </a:p>
          <a:p>
            <a:pPr marL="0" indent="0">
              <a:buNone/>
            </a:pPr>
            <a:r>
              <a:rPr lang="ko-KR" altLang="en-US" sz="1900" dirty="0"/>
              <a:t>각 픽셀별로 </a:t>
            </a:r>
            <a:r>
              <a:rPr lang="en-US" altLang="ko-KR" sz="1900" dirty="0"/>
              <a:t>object</a:t>
            </a:r>
            <a:r>
              <a:rPr lang="ko-KR" altLang="en-US" sz="1900" dirty="0"/>
              <a:t>가 있는지 없는지 여부만 계산한다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Atrous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이점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기존 </a:t>
            </a:r>
            <a:r>
              <a:rPr lang="en-US" altLang="ko-KR" sz="2000" dirty="0"/>
              <a:t>Convolution</a:t>
            </a:r>
            <a:r>
              <a:rPr lang="ko-KR" altLang="en-US" sz="2000" dirty="0"/>
              <a:t>과 동일한양의 파라미터와 </a:t>
            </a:r>
            <a:r>
              <a:rPr lang="ko-KR" altLang="en-US" sz="2000" dirty="0" err="1"/>
              <a:t>계산량을</a:t>
            </a:r>
            <a:r>
              <a:rPr lang="ko-KR" altLang="en-US" sz="2000" dirty="0"/>
              <a:t> 유지하면서도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Field of view</a:t>
            </a:r>
            <a:r>
              <a:rPr lang="ko-KR" altLang="en-US" sz="2000" dirty="0"/>
              <a:t>를 크게 가져갈 수 있게 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*Field of view : </a:t>
            </a:r>
            <a:r>
              <a:rPr lang="ko-KR" altLang="en-US" sz="2000" dirty="0"/>
              <a:t>한 픽셀이 볼 수 있는 영역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7D50E54-4F25-4500-A78D-75B3FCD15984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700</Words>
  <Application>Microsoft Office PowerPoint</Application>
  <PresentationFormat>와이드스크린</PresentationFormat>
  <Paragraphs>132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Apple SD Gothic Neo</vt:lpstr>
      <vt:lpstr>HY헤드라인M</vt:lpstr>
      <vt:lpstr>NanumSquareOTF ExtraBold</vt:lpstr>
      <vt:lpstr>맑은 고딕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67</cp:revision>
  <dcterms:created xsi:type="dcterms:W3CDTF">2020-04-19T10:49:20Z</dcterms:created>
  <dcterms:modified xsi:type="dcterms:W3CDTF">2021-07-05T01:18:10Z</dcterms:modified>
</cp:coreProperties>
</file>